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71" r:id="rId2"/>
    <p:sldId id="272" r:id="rId3"/>
    <p:sldId id="273" r:id="rId4"/>
    <p:sldId id="293" r:id="rId5"/>
    <p:sldId id="294" r:id="rId6"/>
    <p:sldId id="295" r:id="rId7"/>
    <p:sldId id="265" r:id="rId8"/>
    <p:sldId id="296" r:id="rId9"/>
    <p:sldId id="297" r:id="rId10"/>
    <p:sldId id="307" r:id="rId11"/>
    <p:sldId id="300" r:id="rId12"/>
    <p:sldId id="279" r:id="rId13"/>
    <p:sldId id="281" r:id="rId14"/>
    <p:sldId id="305" r:id="rId15"/>
    <p:sldId id="309" r:id="rId16"/>
    <p:sldId id="302" r:id="rId17"/>
    <p:sldId id="308" r:id="rId18"/>
    <p:sldId id="283" r:id="rId19"/>
    <p:sldId id="278" r:id="rId20"/>
    <p:sldId id="311" r:id="rId21"/>
    <p:sldId id="310" r:id="rId22"/>
    <p:sldId id="287" r:id="rId23"/>
    <p:sldId id="303" r:id="rId24"/>
    <p:sldId id="304" r:id="rId25"/>
    <p:sldId id="306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Rix고딕 B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630"/>
    <a:srgbClr val="224D60"/>
    <a:srgbClr val="D1D0CE"/>
    <a:srgbClr val="E6DED5"/>
    <a:srgbClr val="D4C9BA"/>
    <a:srgbClr val="004962"/>
    <a:srgbClr val="CFD6DB"/>
    <a:srgbClr val="C1DDE9"/>
    <a:srgbClr val="79B0AD"/>
    <a:srgbClr val="C7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0" autoAdjust="0"/>
  </p:normalViewPr>
  <p:slideViewPr>
    <p:cSldViewPr snapToGrid="0" showGuides="1">
      <p:cViewPr varScale="1">
        <p:scale>
          <a:sx n="115" d="100"/>
          <a:sy n="115" d="100"/>
        </p:scale>
        <p:origin x="372" y="1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683AD-23F3-4931-A2BF-EC622623189A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CC620-72D4-4F53-8F7D-DDEC900F0B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9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영상을 틀어줍니다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42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249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err="1" smtClean="0"/>
              <a:t>터치안함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손안대고</a:t>
            </a:r>
            <a:r>
              <a:rPr lang="ko-KR" altLang="en-US" baseline="0" dirty="0" smtClean="0"/>
              <a:t> 사용함</a:t>
            </a:r>
            <a:r>
              <a:rPr lang="en-US" altLang="ko-KR" baseline="0" dirty="0" smtClean="0"/>
              <a:t>=&gt; </a:t>
            </a:r>
            <a:r>
              <a:rPr lang="ko-KR" altLang="en-US" baseline="0" dirty="0" smtClean="0"/>
              <a:t>편리성 증대함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영상편지 송수신 기능 제어</a:t>
            </a:r>
            <a:r>
              <a:rPr lang="en-US" altLang="ko-KR" baseline="0" dirty="0" smtClean="0"/>
              <a:t>=&gt;</a:t>
            </a:r>
            <a:r>
              <a:rPr lang="ko-KR" altLang="en-US" baseline="0" dirty="0" smtClean="0"/>
              <a:t>제스처 혹은 음성 인식을 통해 간단히 제어하고자 함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004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아버지가 출근하는 일러스트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해가 있어야한다</a:t>
            </a:r>
            <a:r>
              <a:rPr lang="en-US" altLang="ko-KR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아버지가 </a:t>
            </a:r>
            <a:r>
              <a:rPr lang="ko-KR" altLang="en-US" baseline="0" dirty="0" smtClean="0"/>
              <a:t>현관문에 있는 일러스트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스마트미러가 아이의 생일을 알려주는 일러스트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퇴근하며 아이의 선물을 사가는 일러스트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오늘만은 빨리 퇴근하여 아이와 즐거운 생일을 보내는 일러스트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4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소통 부재에 대한 근거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766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아버지가 아들이 좋아하는 장난감도 모르는 상황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슬프다</a:t>
            </a:r>
            <a:endParaRPr lang="en-US" altLang="ko-KR" dirty="0" smtClean="0"/>
          </a:p>
          <a:p>
            <a:r>
              <a:rPr lang="ko-KR" altLang="en-US" dirty="0" smtClean="0"/>
              <a:t>영상에 대해 </a:t>
            </a:r>
            <a:r>
              <a:rPr lang="ko-KR" altLang="en-US" dirty="0" err="1" smtClean="0"/>
              <a:t>멘트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52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56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소통 부재에 대한 근거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4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소통 부재에 대한 근거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79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소통 부재에 대한 근거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23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소통 부재에 대한 근거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23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소통 부재에 대한 근거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766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CC620-72D4-4F53-8F7D-DDEC900F0B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1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448693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FAMIL LINK</a:t>
            </a:r>
          </a:p>
          <a:p>
            <a:endParaRPr lang="en-US" altLang="ko-KR" sz="2400" b="1" spc="-150" dirty="0" smtClean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r>
              <a:rPr lang="en-US" altLang="ko-KR" sz="2400" b="1" spc="-15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SEOUL                 A208                 </a:t>
            </a:r>
            <a:r>
              <a:rPr lang="ko-KR" altLang="en-US" sz="2400" b="1" spc="-150" dirty="0" err="1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박카스</a:t>
            </a:r>
            <a:endParaRPr lang="en-US" altLang="ko-KR" sz="2400" b="1" spc="-15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949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패밀링크는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family(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가족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 + link(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연결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) 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의 합성어로 가족 관계를 긴밀히 연결 하고자 합니다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712569" y="6251331"/>
            <a:ext cx="2417884" cy="527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606073" y="-7937"/>
            <a:ext cx="5585927" cy="6858000"/>
          </a:xfrm>
          <a:prstGeom prst="rect">
            <a:avLst/>
          </a:prstGeom>
          <a:solidFill>
            <a:srgbClr val="E6D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-1" y="0"/>
            <a:ext cx="6606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4" y="551990"/>
            <a:ext cx="511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배경 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스마트 미러 선택이유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AutoShape 2" descr="https://meeting.ssafy.com/api/v4/files/dfajzud6w3yziknjua5nurzqey/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1879" y="2245352"/>
            <a:ext cx="5585862" cy="724619"/>
            <a:chOff x="438296" y="2656936"/>
            <a:chExt cx="3856923" cy="603849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38296" y="2656936"/>
              <a:ext cx="3856923" cy="6038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11BB8D-7977-A914-E874-5CC672567CF5}"/>
                </a:ext>
              </a:extLst>
            </p:cNvPr>
            <p:cNvSpPr txBox="1"/>
            <p:nvPr/>
          </p:nvSpPr>
          <p:spPr>
            <a:xfrm>
              <a:off x="500501" y="2773905"/>
              <a:ext cx="3732512" cy="2906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최소 하루에 한번 접근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71878" y="3525422"/>
            <a:ext cx="5585862" cy="724619"/>
            <a:chOff x="438296" y="2656936"/>
            <a:chExt cx="3856923" cy="60384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38296" y="2656936"/>
              <a:ext cx="3856923" cy="6038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11BB8D-7977-A914-E874-5CC672567CF5}"/>
                </a:ext>
              </a:extLst>
            </p:cNvPr>
            <p:cNvSpPr txBox="1"/>
            <p:nvPr/>
          </p:nvSpPr>
          <p:spPr>
            <a:xfrm>
              <a:off x="500501" y="2773905"/>
              <a:ext cx="3732512" cy="3024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편리하게 사용 가능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71879" y="4805492"/>
            <a:ext cx="5585862" cy="724619"/>
            <a:chOff x="438296" y="2656936"/>
            <a:chExt cx="3856923" cy="60384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438296" y="2656936"/>
              <a:ext cx="3856923" cy="6038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11BB8D-7977-A914-E874-5CC672567CF5}"/>
                </a:ext>
              </a:extLst>
            </p:cNvPr>
            <p:cNvSpPr txBox="1"/>
            <p:nvPr/>
          </p:nvSpPr>
          <p:spPr>
            <a:xfrm>
              <a:off x="500501" y="2773905"/>
              <a:ext cx="3732512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=&gt;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현관 앞 스마트 미러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33" y="-7937"/>
            <a:ext cx="3688467" cy="68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9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5" y="551990"/>
            <a:ext cx="46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배경  </a:t>
            </a:r>
            <a:r>
              <a:rPr lang="en-US" altLang="ko-KR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한 줄 요약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AutoShape 2" descr="https://meeting.ssafy.com/api/v4/files/dfajzud6w3yziknjua5nurzqey/preview"/>
          <p:cNvSpPr>
            <a:spLocks noChangeAspect="1" noChangeArrowheads="1"/>
          </p:cNvSpPr>
          <p:nvPr/>
        </p:nvSpPr>
        <p:spPr bwMode="auto">
          <a:xfrm>
            <a:off x="1231900" y="2142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48051" y="1719587"/>
            <a:ext cx="7695898" cy="3065155"/>
            <a:chOff x="1215189" y="1455820"/>
            <a:chExt cx="9817769" cy="3910263"/>
          </a:xfrm>
          <a:effectLst>
            <a:outerShdw blurRad="50800" dist="63500" dir="2700000" algn="tl" rotWithShape="0">
              <a:prstClr val="black">
                <a:alpha val="29000"/>
              </a:prstClr>
            </a:outerShdw>
          </a:effectLst>
        </p:grpSpPr>
        <p:sp>
          <p:nvSpPr>
            <p:cNvPr id="8" name="사각형: 둥근 모서리 16">
              <a:extLst>
                <a:ext uri="{FF2B5EF4-FFF2-40B4-BE49-F238E27FC236}">
                  <a16:creationId xmlns:a16="http://schemas.microsoft.com/office/drawing/2014/main" id="{C7AAE5F6-97C6-5768-5372-CE3519C249BD}"/>
                </a:ext>
              </a:extLst>
            </p:cNvPr>
            <p:cNvSpPr/>
            <p:nvPr/>
          </p:nvSpPr>
          <p:spPr>
            <a:xfrm>
              <a:off x="1215189" y="1455820"/>
              <a:ext cx="9817769" cy="3910263"/>
            </a:xfrm>
            <a:prstGeom prst="roundRect">
              <a:avLst>
                <a:gd name="adj" fmla="val 48203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9" name="더하기 기호 7">
              <a:extLst>
                <a:ext uri="{FF2B5EF4-FFF2-40B4-BE49-F238E27FC236}">
                  <a16:creationId xmlns:a16="http://schemas.microsoft.com/office/drawing/2014/main" id="{448F03C4-475D-A535-2EE4-5C3163DD67DD}"/>
                </a:ext>
              </a:extLst>
            </p:cNvPr>
            <p:cNvSpPr/>
            <p:nvPr/>
          </p:nvSpPr>
          <p:spPr>
            <a:xfrm>
              <a:off x="5231748" y="2536674"/>
              <a:ext cx="1784649" cy="1784649"/>
            </a:xfrm>
            <a:prstGeom prst="mathPlus">
              <a:avLst>
                <a:gd name="adj1" fmla="val 7339"/>
              </a:avLst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1994ED-8EC7-49A9-B482-09C30A10AF39}"/>
                </a:ext>
              </a:extLst>
            </p:cNvPr>
            <p:cNvGrpSpPr/>
            <p:nvPr/>
          </p:nvGrpSpPr>
          <p:grpSpPr>
            <a:xfrm>
              <a:off x="2437230" y="2149676"/>
              <a:ext cx="2558647" cy="2558647"/>
              <a:chOff x="2772075" y="2149676"/>
              <a:chExt cx="2558647" cy="2558647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4B8AE79-A306-A46A-EEF1-06F4CEFAEB92}"/>
                  </a:ext>
                </a:extLst>
              </p:cNvPr>
              <p:cNvSpPr/>
              <p:nvPr/>
            </p:nvSpPr>
            <p:spPr>
              <a:xfrm>
                <a:off x="2772075" y="2149676"/>
                <a:ext cx="2558647" cy="2558647"/>
              </a:xfrm>
              <a:prstGeom prst="ellipse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28043A-7A79-FB84-1C86-29638CD53839}"/>
                  </a:ext>
                </a:extLst>
              </p:cNvPr>
              <p:cNvSpPr txBox="1"/>
              <p:nvPr/>
            </p:nvSpPr>
            <p:spPr>
              <a:xfrm flipH="1">
                <a:off x="3106919" y="3193417"/>
                <a:ext cx="1888958" cy="47116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영상편지</a:t>
                </a:r>
                <a:endParaRPr lang="ko-KR" altLang="en-US" b="1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B2677D9-71C1-69FA-ADC8-B37A695E10F8}"/>
                </a:ext>
              </a:extLst>
            </p:cNvPr>
            <p:cNvGrpSpPr/>
            <p:nvPr/>
          </p:nvGrpSpPr>
          <p:grpSpPr>
            <a:xfrm>
              <a:off x="7196125" y="2149676"/>
              <a:ext cx="2558647" cy="2558647"/>
              <a:chOff x="6861276" y="2149676"/>
              <a:chExt cx="2558647" cy="2558647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B7E96AE-48A6-A34C-EFD2-3F9F934109DD}"/>
                  </a:ext>
                </a:extLst>
              </p:cNvPr>
              <p:cNvSpPr/>
              <p:nvPr/>
            </p:nvSpPr>
            <p:spPr>
              <a:xfrm>
                <a:off x="6861276" y="2149676"/>
                <a:ext cx="2558647" cy="2558647"/>
              </a:xfrm>
              <a:prstGeom prst="ellipse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6FB7C2-513D-B21C-D18B-7D71D576832A}"/>
                  </a:ext>
                </a:extLst>
              </p:cNvPr>
              <p:cNvSpPr txBox="1"/>
              <p:nvPr/>
            </p:nvSpPr>
            <p:spPr>
              <a:xfrm flipH="1">
                <a:off x="7196120" y="3193417"/>
                <a:ext cx="1888958" cy="471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b="1" dirty="0" err="1" smtClean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스마트미러</a:t>
                </a:r>
                <a:endParaRPr lang="ko-KR" altLang="en-US" b="1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0" y="516450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 </a:t>
            </a:r>
            <a:r>
              <a:rPr lang="ko-KR" altLang="en-US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“ 삶에 녹아 들어 가족의 소통을 도와주는 스마트 미러 </a:t>
            </a:r>
            <a:r>
              <a:rPr lang="en-US" altLang="ko-KR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”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7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0271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3262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핵심 기능</a:t>
              </a:r>
              <a:endParaRPr lang="ko-KR" altLang="en-US" sz="4800" b="1" spc="-3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712569" y="6251331"/>
            <a:ext cx="2417884" cy="527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712569" y="6251331"/>
            <a:ext cx="2417884" cy="48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801969" y="1423381"/>
            <a:ext cx="3283742" cy="3360390"/>
            <a:chOff x="6589884" y="572349"/>
            <a:chExt cx="6024708" cy="6165336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06" b="96624" l="10429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" t="4"/>
            <a:stretch/>
          </p:blipFill>
          <p:spPr>
            <a:xfrm>
              <a:off x="6589884" y="572349"/>
              <a:ext cx="6024708" cy="6165336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7600951" y="618471"/>
              <a:ext cx="3924300" cy="140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 rot="16200000">
              <a:off x="4756834" y="3420256"/>
              <a:ext cx="5806188" cy="2132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rot="16200000">
              <a:off x="8562679" y="3414963"/>
              <a:ext cx="5806188" cy="2132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553325" y="6239454"/>
              <a:ext cx="4019051" cy="2188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071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CONTENT</a:t>
            </a:r>
            <a:endParaRPr lang="ko-KR" altLang="en-US" sz="1600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292449" y="272716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핵심 기능</a:t>
            </a:r>
            <a:endParaRPr lang="ko-KR" altLang="en-US" sz="2800" b="1" spc="-300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1847169" y="1916460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3805701" y="2217630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1. </a:t>
            </a:r>
            <a:r>
              <a:rPr lang="ko-KR" altLang="en-US" sz="3200" spc="-3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영상 편지</a:t>
            </a:r>
            <a:endParaRPr lang="ko-KR" altLang="en-US" sz="3200" spc="-3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1847169" y="3889781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3840966" y="4190951"/>
            <a:ext cx="1931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2. </a:t>
            </a:r>
            <a:r>
              <a:rPr lang="ko-KR" altLang="en-US" sz="3200" spc="-3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소통 유도</a:t>
            </a:r>
            <a:endParaRPr lang="ko-KR" altLang="en-US" sz="3200" spc="-3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5" y="551990"/>
            <a:ext cx="46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핵심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능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영상편지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675109" y="6282028"/>
            <a:ext cx="2417884" cy="455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24" name="Picture 30" descr="노하라 가 - 나무위키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" t="2442" r="14731" b="5313"/>
          <a:stretch/>
        </p:blipFill>
        <p:spPr bwMode="auto">
          <a:xfrm>
            <a:off x="251962" y="1288057"/>
            <a:ext cx="5960225" cy="476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짱구는못말려 시즌12 - 유치원에서 바자회를 해요편 캡쳐 (짱구아빠 로맨틱가이!!) : 네이버 블로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71" b="99761" l="22746" r="79408">
                        <a14:backgroundMark x1="70256" y1="72727" x2="74024" y2="66029"/>
                        <a14:backgroundMark x1="76447" y1="67943" x2="72948" y2="77512"/>
                        <a14:backgroundMark x1="37281" y1="95694" x2="45491" y2="99043"/>
                        <a14:backgroundMark x1="52355" y1="86842" x2="51952" y2="98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80" t="8933" r="13342" b="1171"/>
          <a:stretch/>
        </p:blipFill>
        <p:spPr bwMode="auto">
          <a:xfrm rot="21168552">
            <a:off x="331701" y="3201105"/>
            <a:ext cx="4118216" cy="293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16" y="1322554"/>
            <a:ext cx="5879164" cy="47008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4" name="Picture 28" descr="짱구는못말려 시즌12 - 유치원에서 바자회를 해요편 캡쳐 (짱구아빠 로맨틱가이!!) : 네이버 블로그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55182" r="75639">
                        <a14:backgroundMark x1="73755" y1="29187" x2="73620" y2="37799"/>
                        <a14:backgroundMark x1="70390" y1="22488" x2="67699" y2="19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164" r="12809" b="1"/>
          <a:stretch/>
        </p:blipFill>
        <p:spPr bwMode="auto">
          <a:xfrm flipH="1">
            <a:off x="2511260" y="2083021"/>
            <a:ext cx="5188227" cy="39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38" y="583390"/>
            <a:ext cx="396524" cy="4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6931258" y="2056420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1317864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1463039" y="3173125"/>
            <a:ext cx="2549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자동 영상 재생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7183119" y="2926903"/>
            <a:ext cx="2225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편지 송수신</a:t>
            </a:r>
            <a:endParaRPr lang="ko-KR" altLang="en-US" sz="26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7078081" y="3419346"/>
            <a:ext cx="242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음성인식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5" y="551990"/>
            <a:ext cx="46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핵심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기능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영상편지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12569" y="6251331"/>
            <a:ext cx="2417884" cy="527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9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5" y="551990"/>
            <a:ext cx="46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핵심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기능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소통 유도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AutoShape 2" descr="https://meeting.ssafy.com/api/v4/files/dfajzud6w3yziknjua5nurzqey/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2"/>
          <a:stretch/>
        </p:blipFill>
        <p:spPr>
          <a:xfrm>
            <a:off x="702065" y="1108144"/>
            <a:ext cx="9976095" cy="525571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690112" y="1246232"/>
            <a:ext cx="1791935" cy="1791935"/>
            <a:chOff x="5690112" y="1246232"/>
            <a:chExt cx="1791935" cy="17919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112" y="1246232"/>
              <a:ext cx="1791935" cy="17919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04415" y="1796847"/>
              <a:ext cx="1563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즐거운 하루 </a:t>
              </a:r>
              <a:endParaRPr lang="en-US" altLang="ko-KR" sz="1400" dirty="0" smtClean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되세요</a:t>
              </a:r>
              <a:r>
                <a:rPr lang="en-US" altLang="ko-KR" sz="14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!</a:t>
              </a:r>
              <a:endPara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275218" y="1075210"/>
            <a:ext cx="2120385" cy="2120385"/>
            <a:chOff x="7102273" y="917781"/>
            <a:chExt cx="2120385" cy="212038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7102273" y="917781"/>
              <a:ext cx="2120385" cy="21203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405230" y="1531696"/>
              <a:ext cx="15144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아버님께 연락 </a:t>
              </a:r>
              <a:endParaRPr lang="en-US" altLang="ko-KR" sz="1400" dirty="0" smtClean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드린 지 </a:t>
              </a:r>
              <a:r>
                <a:rPr lang="en-US" altLang="ko-KR" sz="14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10</a:t>
              </a:r>
              <a:r>
                <a:rPr lang="ko-KR" altLang="en-US" sz="14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일이 </a:t>
              </a:r>
              <a:endParaRPr lang="en-US" altLang="ko-KR" sz="1400" dirty="0" smtClean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지났습니다</a:t>
              </a:r>
              <a:r>
                <a:rPr lang="en-US" altLang="ko-KR" sz="14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!</a:t>
              </a:r>
              <a:endParaRPr lang="ko-KR" altLang="en-US" sz="14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4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5" y="551990"/>
            <a:ext cx="46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한 줄 요약</a:t>
            </a:r>
            <a:endParaRPr lang="ko-KR" altLang="en-US" sz="2800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AutoShape 2" descr="https://meeting.ssafy.com/api/v4/files/dfajzud6w3yziknjua5nurzqey/preview"/>
          <p:cNvSpPr>
            <a:spLocks noChangeAspect="1" noChangeArrowheads="1"/>
          </p:cNvSpPr>
          <p:nvPr/>
        </p:nvSpPr>
        <p:spPr bwMode="auto">
          <a:xfrm>
            <a:off x="1231900" y="2142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0" y="302133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 </a:t>
            </a:r>
            <a:r>
              <a:rPr lang="ko-KR" altLang="en-US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“ 삶에 녹아 들어 가족의 소통을 도와주는 스마트 미러 </a:t>
            </a:r>
            <a:r>
              <a:rPr lang="en-US" altLang="ko-KR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”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712569" y="6251331"/>
            <a:ext cx="2417884" cy="527538"/>
          </a:xfrm>
          <a:prstGeom prst="rect">
            <a:avLst/>
          </a:prstGeom>
          <a:solidFill>
            <a:srgbClr val="004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9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2248051" y="1700369"/>
            <a:ext cx="7695898" cy="3030251"/>
          </a:xfrm>
          <a:prstGeom prst="roundRect">
            <a:avLst>
              <a:gd name="adj" fmla="val 22937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0" name="더하기 기호 7">
            <a:extLst>
              <a:ext uri="{FF2B5EF4-FFF2-40B4-BE49-F238E27FC236}">
                <a16:creationId xmlns:a16="http://schemas.microsoft.com/office/drawing/2014/main" id="{448F03C4-475D-A535-2EE4-5C3163DD67DD}"/>
              </a:ext>
            </a:extLst>
          </p:cNvPr>
          <p:cNvSpPr/>
          <p:nvPr/>
        </p:nvSpPr>
        <p:spPr>
          <a:xfrm>
            <a:off x="5764950" y="2810541"/>
            <a:ext cx="672455" cy="672455"/>
          </a:xfrm>
          <a:prstGeom prst="mathPlus">
            <a:avLst>
              <a:gd name="adj1" fmla="val 733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1994ED-8EC7-49A9-B482-09C30A10AF39}"/>
              </a:ext>
            </a:extLst>
          </p:cNvPr>
          <p:cNvGrpSpPr/>
          <p:nvPr/>
        </p:nvGrpSpPr>
        <p:grpSpPr>
          <a:xfrm>
            <a:off x="3233970" y="2158534"/>
            <a:ext cx="2005658" cy="2005658"/>
            <a:chOff x="2772075" y="2149676"/>
            <a:chExt cx="2558647" cy="2558647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4B8AE79-A306-A46A-EEF1-06F4CEFAEB92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28043A-7A79-FB84-1C86-29638CD53839}"/>
                </a:ext>
              </a:extLst>
            </p:cNvPr>
            <p:cNvSpPr txBox="1"/>
            <p:nvPr/>
          </p:nvSpPr>
          <p:spPr>
            <a:xfrm flipH="1">
              <a:off x="3106919" y="3193417"/>
              <a:ext cx="1888958" cy="47116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b="1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영상 편지</a:t>
              </a:r>
              <a:endParaRPr lang="ko-KR" altLang="en-US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2677D9-71C1-69FA-ADC8-B37A695E10F8}"/>
              </a:ext>
            </a:extLst>
          </p:cNvPr>
          <p:cNvGrpSpPr/>
          <p:nvPr/>
        </p:nvGrpSpPr>
        <p:grpSpPr>
          <a:xfrm>
            <a:off x="6964346" y="2158534"/>
            <a:ext cx="2005658" cy="2005658"/>
            <a:chOff x="6861276" y="2149676"/>
            <a:chExt cx="2558647" cy="2558647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B7E96AE-48A6-A34C-EFD2-3F9F934109DD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FB7C2-513D-B21C-D18B-7D71D576832A}"/>
                </a:ext>
              </a:extLst>
            </p:cNvPr>
            <p:cNvSpPr txBox="1"/>
            <p:nvPr/>
          </p:nvSpPr>
          <p:spPr>
            <a:xfrm flipH="1">
              <a:off x="7196120" y="3193417"/>
              <a:ext cx="1888958" cy="47116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b="1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스마트 미러</a:t>
              </a:r>
              <a:endParaRPr lang="ko-KR" altLang="en-US" b="1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0" y="516450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 </a:t>
            </a:r>
            <a:r>
              <a:rPr lang="ko-KR" altLang="en-US" sz="20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“가족의 소통을 도와주는 스마트 미러 </a:t>
            </a:r>
            <a:r>
              <a:rPr lang="en-US" altLang="ko-KR" sz="2000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”</a:t>
            </a:r>
            <a:endParaRPr lang="en-US" altLang="ko-KR" sz="2400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5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0271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7387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err="1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기술스택</a:t>
              </a:r>
              <a:r>
                <a:rPr lang="en-US" altLang="ko-KR" sz="4800" b="1" spc="-300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, </a:t>
              </a:r>
              <a:r>
                <a:rPr lang="ko-KR" altLang="en-US" sz="4800" b="1" spc="-300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화면</a:t>
              </a:r>
              <a:r>
                <a:rPr lang="en-US" altLang="ko-KR" sz="4800" b="1" spc="-300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, ERD</a:t>
              </a:r>
              <a:endParaRPr lang="ko-KR" altLang="en-US" sz="4800" b="1" spc="-3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9712569" y="6251331"/>
            <a:ext cx="2417884" cy="527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778E7A99-2F57-DF62-F795-10681CB164FF}"/>
              </a:ext>
            </a:extLst>
          </p:cNvPr>
          <p:cNvSpPr/>
          <p:nvPr/>
        </p:nvSpPr>
        <p:spPr>
          <a:xfrm>
            <a:off x="702065" y="1466778"/>
            <a:ext cx="4504987" cy="4504987"/>
          </a:xfrm>
          <a:prstGeom prst="ellipse">
            <a:avLst/>
          </a:prstGeom>
          <a:solidFill>
            <a:srgbClr val="F3F9FB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3B84433-B0FE-A780-2874-EE3A5E879D9D}"/>
              </a:ext>
            </a:extLst>
          </p:cNvPr>
          <p:cNvSpPr/>
          <p:nvPr/>
        </p:nvSpPr>
        <p:spPr>
          <a:xfrm>
            <a:off x="6701816" y="1466777"/>
            <a:ext cx="4504987" cy="4504987"/>
          </a:xfrm>
          <a:prstGeom prst="ellipse">
            <a:avLst/>
          </a:prstGeom>
          <a:solidFill>
            <a:srgbClr val="F3F9FB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4630D0C4-CD27-311E-F616-B633CC9CE878}"/>
              </a:ext>
            </a:extLst>
          </p:cNvPr>
          <p:cNvSpPr/>
          <p:nvPr/>
        </p:nvSpPr>
        <p:spPr>
          <a:xfrm>
            <a:off x="3701939" y="1466779"/>
            <a:ext cx="4504987" cy="45049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5" y="551990"/>
            <a:ext cx="46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기술스택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675109" y="6282028"/>
            <a:ext cx="2417884" cy="455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2543590" y="1579519"/>
            <a:ext cx="82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FE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8543341" y="1579519"/>
            <a:ext cx="82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E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5543466" y="1579519"/>
            <a:ext cx="82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ALL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71" y="2564838"/>
            <a:ext cx="828404" cy="7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90" y="3178319"/>
            <a:ext cx="720000" cy="720000"/>
          </a:xfrm>
          <a:prstGeom prst="ellipse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32" y="3898319"/>
            <a:ext cx="840288" cy="72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35" y="4469887"/>
            <a:ext cx="898480" cy="90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09" y="3372595"/>
            <a:ext cx="915255" cy="56631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84" y="2564838"/>
            <a:ext cx="720000" cy="720000"/>
          </a:xfrm>
          <a:prstGeom prst="ellipse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8"/>
          <a:stretch/>
        </p:blipFill>
        <p:spPr>
          <a:xfrm>
            <a:off x="6365401" y="2861225"/>
            <a:ext cx="784762" cy="720000"/>
          </a:xfrm>
          <a:prstGeom prst="ellipse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7" r="21750"/>
          <a:stretch/>
        </p:blipFill>
        <p:spPr>
          <a:xfrm>
            <a:off x="4487210" y="3908301"/>
            <a:ext cx="714667" cy="720000"/>
          </a:xfrm>
          <a:prstGeom prst="ellipse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09" y="4312919"/>
            <a:ext cx="1810561" cy="55141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88" y="3042298"/>
            <a:ext cx="2039239" cy="95749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23" y="2327706"/>
            <a:ext cx="1812490" cy="5466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79" y="4179992"/>
            <a:ext cx="1195490" cy="896618"/>
          </a:xfrm>
          <a:prstGeom prst="roundRect">
            <a:avLst>
              <a:gd name="adj" fmla="val 34896"/>
            </a:avLst>
          </a:prstGeom>
        </p:spPr>
      </p:pic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362477" y="709191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514743" y="2045676"/>
            <a:ext cx="336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243503" y="2042735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 배경</a:t>
            </a:r>
            <a:endParaRPr lang="ko-KR" altLang="en-US" sz="2400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514743" y="3121894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243503" y="3118953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핵심 기능</a:t>
            </a:r>
            <a:endParaRPr lang="ko-KR" altLang="en-US" sz="2400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514743" y="4198112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243503" y="4195171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기술스택</a:t>
            </a:r>
            <a:r>
              <a:rPr lang="en-US" altLang="ko-KR" sz="2400" dirty="0" smtClean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, ERD</a:t>
            </a:r>
            <a:endParaRPr lang="ko-KR" altLang="en-US" sz="2400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514743" y="5274330"/>
            <a:ext cx="336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243503" y="527138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역할분담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table of contents</a:t>
            </a:r>
            <a:endParaRPr lang="ko-KR" altLang="en-US" b="1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03872" y="6437787"/>
            <a:ext cx="2278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58399" y="6437787"/>
            <a:ext cx="2072053" cy="230832"/>
          </a:xfrm>
          <a:prstGeom prst="rect">
            <a:avLst/>
          </a:prstGeom>
          <a:solidFill>
            <a:srgbClr val="D7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0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5" y="551990"/>
            <a:ext cx="46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화면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402345"/>
            <a:ext cx="12192000" cy="492977"/>
          </a:xfrm>
          <a:prstGeom prst="rect">
            <a:avLst/>
          </a:prstGeom>
          <a:solidFill>
            <a:srgbClr val="D1D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808168" y="1259380"/>
            <a:ext cx="10575664" cy="5389453"/>
            <a:chOff x="844463" y="1329771"/>
            <a:chExt cx="10575664" cy="5389453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7160" y="1424636"/>
              <a:ext cx="3482967" cy="5036644"/>
            </a:xfrm>
            <a:prstGeom prst="rect">
              <a:avLst/>
            </a:prstGeom>
          </p:spPr>
        </p:pic>
        <p:grpSp>
          <p:nvGrpSpPr>
            <p:cNvPr id="41" name="그룹 40"/>
            <p:cNvGrpSpPr/>
            <p:nvPr/>
          </p:nvGrpSpPr>
          <p:grpSpPr>
            <a:xfrm>
              <a:off x="844463" y="1329771"/>
              <a:ext cx="10503073" cy="5389453"/>
              <a:chOff x="1065080" y="1259380"/>
              <a:chExt cx="10503073" cy="5389453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1065080" y="1259380"/>
                <a:ext cx="10503073" cy="5389453"/>
                <a:chOff x="1460013" y="1139933"/>
                <a:chExt cx="10503073" cy="5389453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1460013" y="1171156"/>
                  <a:ext cx="10503073" cy="5358230"/>
                  <a:chOff x="1460013" y="1171156"/>
                  <a:chExt cx="10503073" cy="5358230"/>
                </a:xfrm>
              </p:grpSpPr>
              <p:pic>
                <p:nvPicPr>
                  <p:cNvPr id="25" name="그림 2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122436" y="1340632"/>
                    <a:ext cx="3184282" cy="5188754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림 26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60013" y="1384712"/>
                    <a:ext cx="3121788" cy="5061713"/>
                  </a:xfrm>
                  <a:prstGeom prst="rect">
                    <a:avLst/>
                  </a:prstGeom>
                </p:spPr>
              </p:pic>
              <p:sp>
                <p:nvSpPr>
                  <p:cNvPr id="34" name="직사각형 33"/>
                  <p:cNvSpPr/>
                  <p:nvPr/>
                </p:nvSpPr>
                <p:spPr>
                  <a:xfrm>
                    <a:off x="1688982" y="1171156"/>
                    <a:ext cx="10274104" cy="492977"/>
                  </a:xfrm>
                  <a:prstGeom prst="rect">
                    <a:avLst/>
                  </a:prstGeom>
                  <a:solidFill>
                    <a:srgbClr val="D1D0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Rix고딕 B" panose="02020603020101020101" pitchFamily="18" charset="-127"/>
                      <a:ea typeface="Rix고딕 B" panose="02020603020101020101" pitchFamily="18" charset="-127"/>
                    </a:endParaRPr>
                  </a:p>
                </p:txBody>
              </p:sp>
            </p:grpSp>
            <p:grpSp>
              <p:nvGrpSpPr>
                <p:cNvPr id="18" name="그룹 17"/>
                <p:cNvGrpSpPr/>
                <p:nvPr/>
              </p:nvGrpSpPr>
              <p:grpSpPr>
                <a:xfrm>
                  <a:off x="1688982" y="1139933"/>
                  <a:ext cx="896677" cy="369696"/>
                  <a:chOff x="4926563" y="351208"/>
                  <a:chExt cx="896677" cy="369696"/>
                </a:xfrm>
              </p:grpSpPr>
              <p:sp>
                <p:nvSpPr>
                  <p:cNvPr id="10" name="모서리가 둥근 직사각형 9"/>
                  <p:cNvSpPr/>
                  <p:nvPr/>
                </p:nvSpPr>
                <p:spPr>
                  <a:xfrm>
                    <a:off x="4926563" y="351208"/>
                    <a:ext cx="896677" cy="36969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5120664" y="375636"/>
                    <a:ext cx="5084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 smtClean="0">
                        <a:solidFill>
                          <a:srgbClr val="112630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rPr>
                      <a:t>메인</a:t>
                    </a:r>
                    <a:endParaRPr lang="ko-KR" altLang="en-US" sz="1400" dirty="0">
                      <a:solidFill>
                        <a:srgbClr val="11263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endParaRPr>
                  </a:p>
                </p:txBody>
              </p:sp>
            </p:grpSp>
            <p:grpSp>
              <p:nvGrpSpPr>
                <p:cNvPr id="36" name="그룹 35"/>
                <p:cNvGrpSpPr/>
                <p:nvPr/>
              </p:nvGrpSpPr>
              <p:grpSpPr>
                <a:xfrm>
                  <a:off x="5348619" y="1139933"/>
                  <a:ext cx="1651518" cy="369696"/>
                  <a:chOff x="4550699" y="405002"/>
                  <a:chExt cx="1651518" cy="369696"/>
                </a:xfrm>
              </p:grpSpPr>
              <p:sp>
                <p:nvSpPr>
                  <p:cNvPr id="37" name="모서리가 둥근 직사각형 36"/>
                  <p:cNvSpPr/>
                  <p:nvPr/>
                </p:nvSpPr>
                <p:spPr>
                  <a:xfrm>
                    <a:off x="4550699" y="405002"/>
                    <a:ext cx="1651518" cy="36969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4936275" y="436225"/>
                    <a:ext cx="88036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400" dirty="0" smtClean="0">
                        <a:solidFill>
                          <a:srgbClr val="224D60"/>
                        </a:solidFill>
                        <a:latin typeface="Rix고딕 B" panose="02020603020101020101" pitchFamily="18" charset="-127"/>
                        <a:ea typeface="Rix고딕 B" panose="02020603020101020101" pitchFamily="18" charset="-127"/>
                      </a:rPr>
                      <a:t>영상 녹화</a:t>
                    </a:r>
                    <a:endParaRPr lang="ko-KR" altLang="en-US" sz="1400" dirty="0">
                      <a:solidFill>
                        <a:srgbClr val="224D60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endParaRPr>
                  </a:p>
                </p:txBody>
              </p:sp>
            </p:grpSp>
          </p:grpSp>
          <p:sp>
            <p:nvSpPr>
              <p:cNvPr id="39" name="모서리가 둥근 직사각형 38"/>
              <p:cNvSpPr/>
              <p:nvPr/>
            </p:nvSpPr>
            <p:spPr>
              <a:xfrm>
                <a:off x="8633058" y="1259380"/>
                <a:ext cx="1651518" cy="3696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018634" y="1290603"/>
                <a:ext cx="880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rgbClr val="224D60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영상 수신</a:t>
                </a:r>
                <a:endParaRPr lang="ko-KR" altLang="en-US" sz="1400" dirty="0">
                  <a:solidFill>
                    <a:srgbClr val="224D6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</p:grpSp>
      </p:grp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0" r="27752"/>
          <a:stretch/>
        </p:blipFill>
        <p:spPr>
          <a:xfrm>
            <a:off x="4887884" y="2822898"/>
            <a:ext cx="2194560" cy="3231544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8687073" y="2822898"/>
            <a:ext cx="2022007" cy="3086084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4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5" y="551990"/>
            <a:ext cx="46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ERD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675109" y="6282028"/>
            <a:ext cx="2417884" cy="455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01" y="519058"/>
            <a:ext cx="7776337" cy="585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0271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2044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역할분담</a:t>
              </a:r>
              <a:endParaRPr lang="ko-KR" altLang="en-US" sz="4800" b="1" spc="-3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712569" y="6251331"/>
            <a:ext cx="2417884" cy="527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5" y="551990"/>
            <a:ext cx="46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역할 분담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FE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12569" y="6251331"/>
            <a:ext cx="2417884" cy="48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31910" y="1765877"/>
            <a:ext cx="10884936" cy="2880000"/>
            <a:chOff x="562707" y="2174508"/>
            <a:chExt cx="10884936" cy="288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07" y="2174508"/>
              <a:ext cx="2880000" cy="288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175" y="2174508"/>
              <a:ext cx="2880000" cy="288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643" y="2174508"/>
              <a:ext cx="2880000" cy="2880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1492711" y="464587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박금원</a:t>
            </a:r>
            <a:endParaRPr lang="en-US" altLang="ko-KR" sz="2000" b="1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5495179" y="464587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박찬호</a:t>
            </a:r>
            <a:endParaRPr lang="ko-KR" altLang="en-US" sz="20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9497647" y="464587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기남석</a:t>
            </a:r>
            <a:endParaRPr lang="ko-KR" altLang="en-US" sz="20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1492711" y="504598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디자인</a:t>
            </a:r>
            <a:endParaRPr lang="ko-KR" altLang="en-US" sz="20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5495179" y="504598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리덕스</a:t>
            </a:r>
            <a:endParaRPr lang="ko-KR" altLang="en-US" sz="20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9497647" y="504598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리액트</a:t>
            </a:r>
            <a:endParaRPr lang="ko-KR" altLang="en-US" sz="20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5" y="551990"/>
            <a:ext cx="46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역할 분담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BE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12569" y="6251331"/>
            <a:ext cx="2417884" cy="486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31910" y="1765877"/>
            <a:ext cx="10884936" cy="2880000"/>
            <a:chOff x="562707" y="2174508"/>
            <a:chExt cx="10884936" cy="288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07" y="2174508"/>
              <a:ext cx="2880000" cy="288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175" y="2174508"/>
              <a:ext cx="2880000" cy="288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643" y="2174508"/>
              <a:ext cx="2880000" cy="288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1492711" y="464587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최다혜</a:t>
            </a:r>
            <a:endParaRPr lang="ko-KR" altLang="en-US" sz="20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5495179" y="464587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최진우</a:t>
            </a:r>
            <a:endParaRPr lang="ko-KR" altLang="en-US" sz="20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9497647" y="464587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정우진</a:t>
            </a:r>
            <a:endParaRPr lang="ko-KR" altLang="en-US" sz="20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1492711" y="504598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CI/CD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5495179" y="504598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얼굴인식</a:t>
            </a:r>
            <a:endParaRPr lang="ko-KR" altLang="en-US" sz="20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9497647" y="5045987"/>
            <a:ext cx="135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스프링부트</a:t>
            </a:r>
            <a:endParaRPr lang="ko-KR" altLang="en-US" sz="2000" b="1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4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F2969-8E1F-0403-B6B6-037C4B0D5DB2}"/>
              </a:ext>
            </a:extLst>
          </p:cNvPr>
          <p:cNvSpPr txBox="1"/>
          <p:nvPr/>
        </p:nvSpPr>
        <p:spPr>
          <a:xfrm>
            <a:off x="4627145" y="3055006"/>
            <a:ext cx="2901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감사합니다</a:t>
            </a:r>
            <a:endParaRPr lang="ko-KR" altLang="en-US" sz="4800" b="1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2569" y="6251331"/>
            <a:ext cx="2417884" cy="527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2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0271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3262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기획 배경</a:t>
              </a:r>
              <a:endParaRPr lang="ko-KR" altLang="en-US" sz="4800" b="1" spc="-300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712569" y="6251331"/>
            <a:ext cx="2417884" cy="527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14375" y="519058"/>
            <a:ext cx="2642436" cy="589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14373" y="551990"/>
            <a:ext cx="2786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배경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:  </a:t>
            </a:r>
            <a:r>
              <a:rPr lang="ko-KR" altLang="en-US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영상  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712569" y="6512511"/>
            <a:ext cx="2417884" cy="266357"/>
          </a:xfrm>
          <a:prstGeom prst="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5" name="a208_패밀링크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2052" y="1378069"/>
            <a:ext cx="9127896" cy="51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4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12569" y="6512511"/>
            <a:ext cx="2417884" cy="266357"/>
          </a:xfrm>
          <a:prstGeom prst="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83" y="1254723"/>
            <a:ext cx="10781568" cy="52577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14376" y="519058"/>
            <a:ext cx="3071044" cy="589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14369" y="551990"/>
            <a:ext cx="337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배경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:  </a:t>
            </a:r>
            <a:r>
              <a:rPr lang="ko-KR" altLang="en-US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소통 부재  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8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712569" y="6512511"/>
            <a:ext cx="2417884" cy="266357"/>
          </a:xfrm>
          <a:prstGeom prst="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4251590" y="2672718"/>
            <a:ext cx="3688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chemeClr val="accent1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소통 부재</a:t>
            </a:r>
            <a:endParaRPr lang="ko-KR" altLang="en-US" sz="7200" b="1" dirty="0">
              <a:solidFill>
                <a:schemeClr val="accent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2252650" y="4096357"/>
            <a:ext cx="768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현재 우리는 가족의 안부를 묻거나 얼굴 한 번 보기 힘든 사회에 살고 있다</a:t>
            </a:r>
            <a:endParaRPr lang="ko-KR" altLang="en-US" sz="2000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4374" y="519058"/>
            <a:ext cx="3356181" cy="589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14371" y="551990"/>
            <a:ext cx="3444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배경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:  </a:t>
            </a:r>
            <a:r>
              <a:rPr lang="ko-KR" altLang="en-US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문제 정리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93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413635" y="8626"/>
            <a:ext cx="5778365" cy="6858000"/>
          </a:xfrm>
          <a:prstGeom prst="rect">
            <a:avLst/>
          </a:prstGeom>
          <a:solidFill>
            <a:srgbClr val="79B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6" y="551990"/>
            <a:ext cx="3975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배경  </a:t>
            </a:r>
            <a:r>
              <a:rPr lang="en-US" altLang="ko-KR" sz="2800" b="1" spc="-3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근거자료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38296" y="1727319"/>
            <a:ext cx="5657704" cy="2639291"/>
            <a:chOff x="4532131" y="1494692"/>
            <a:chExt cx="6739607" cy="2603544"/>
          </a:xfrm>
        </p:grpSpPr>
        <p:grpSp>
          <p:nvGrpSpPr>
            <p:cNvPr id="9" name="그룹 8"/>
            <p:cNvGrpSpPr/>
            <p:nvPr/>
          </p:nvGrpSpPr>
          <p:grpSpPr>
            <a:xfrm>
              <a:off x="4532131" y="1494692"/>
              <a:ext cx="6739607" cy="2603544"/>
              <a:chOff x="4532131" y="1846385"/>
              <a:chExt cx="6739607" cy="2603544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4532131" y="1846385"/>
                <a:ext cx="6739607" cy="2603544"/>
                <a:chOff x="4032434" y="2119226"/>
                <a:chExt cx="6739607" cy="2603544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47" r="2170"/>
                <a:stretch/>
              </p:blipFill>
              <p:spPr>
                <a:xfrm>
                  <a:off x="4032434" y="2119226"/>
                  <a:ext cx="6739607" cy="2603544"/>
                </a:xfrm>
                <a:prstGeom prst="rect">
                  <a:avLst/>
                </a:prstGeom>
              </p:spPr>
            </p:pic>
            <p:sp>
              <p:nvSpPr>
                <p:cNvPr id="17" name="직사각형 16"/>
                <p:cNvSpPr/>
                <p:nvPr/>
              </p:nvSpPr>
              <p:spPr>
                <a:xfrm>
                  <a:off x="4177810" y="2119678"/>
                  <a:ext cx="5423389" cy="7791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4311161" y="3045999"/>
                  <a:ext cx="1474177" cy="312663"/>
                </a:xfrm>
                <a:prstGeom prst="rect">
                  <a:avLst/>
                </a:prstGeom>
                <a:solidFill>
                  <a:srgbClr val="008F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142284" y="3519018"/>
                  <a:ext cx="2656108" cy="5078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5601716" y="4080753"/>
                  <a:ext cx="1858108" cy="5302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4237340" y="3033053"/>
                  <a:ext cx="1098367" cy="303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 smtClean="0">
                      <a:solidFill>
                        <a:schemeClr val="bg1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30</a:t>
                  </a:r>
                  <a:r>
                    <a:rPr lang="ko-KR" altLang="en-US" sz="1400" b="1" dirty="0" smtClean="0">
                      <a:solidFill>
                        <a:schemeClr val="bg1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분 미만</a:t>
                  </a:r>
                  <a:endParaRPr lang="ko-KR" altLang="en-US" sz="1400" b="1" dirty="0">
                    <a:solidFill>
                      <a:schemeClr val="bg1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9712569" y="2937610"/>
                  <a:ext cx="980342" cy="6135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9798392" y="2981901"/>
                  <a:ext cx="972337" cy="4554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b="1" dirty="0" smtClean="0"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55.7</a:t>
                  </a:r>
                  <a:endParaRPr lang="ko-KR" altLang="en-US" sz="2400" b="1" dirty="0"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154715" y="3572893"/>
                  <a:ext cx="848218" cy="3946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b="1" dirty="0" smtClean="0">
                      <a:solidFill>
                        <a:schemeClr val="bg2">
                          <a:lumMod val="75000"/>
                        </a:schemeClr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26.3</a:t>
                  </a:r>
                  <a:endParaRPr lang="ko-KR" altLang="en-US" sz="2000" b="1" dirty="0">
                    <a:solidFill>
                      <a:schemeClr val="bg2">
                        <a:lumMod val="7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630592" y="4150788"/>
                  <a:ext cx="848218" cy="3946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b="1" dirty="0" smtClean="0">
                      <a:solidFill>
                        <a:schemeClr val="bg2">
                          <a:lumMod val="75000"/>
                        </a:schemeClr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18.1</a:t>
                  </a:r>
                  <a:endParaRPr lang="ko-KR" altLang="en-US" sz="2000" b="1" dirty="0">
                    <a:solidFill>
                      <a:schemeClr val="bg2">
                        <a:lumMod val="7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</p:grpSp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3354" y="2106403"/>
                <a:ext cx="6589253" cy="458271"/>
              </a:xfrm>
              <a:prstGeom prst="rect">
                <a:avLst/>
              </a:prstGeom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4737038" y="2992082"/>
              <a:ext cx="1474177" cy="312663"/>
            </a:xfrm>
            <a:prstGeom prst="rect">
              <a:avLst/>
            </a:prstGeom>
            <a:solidFill>
              <a:srgbClr val="01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15583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37037" y="2994292"/>
              <a:ext cx="1098367" cy="303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30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분 이상</a:t>
              </a:r>
              <a:endParaRPr lang="ko-KR" altLang="en-US" sz="1400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39876" y="3586086"/>
              <a:ext cx="1230102" cy="312663"/>
            </a:xfrm>
            <a:prstGeom prst="rect">
              <a:avLst/>
            </a:prstGeom>
            <a:solidFill>
              <a:srgbClr val="004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15583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37036" y="3580065"/>
              <a:ext cx="1159472" cy="303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1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시간 이상</a:t>
              </a:r>
              <a:endParaRPr lang="ko-KR" altLang="en-US" sz="1400" b="1" dirty="0">
                <a:solidFill>
                  <a:schemeClr val="bg1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3" name="AutoShape 2" descr="https://meeting.ssafy.com/api/v4/files/dfajzud6w3yziknjua5nurzqey/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0161"/>
          <a:stretch/>
        </p:blipFill>
        <p:spPr>
          <a:xfrm>
            <a:off x="6834976" y="1197841"/>
            <a:ext cx="4935682" cy="3886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460375" y="5321017"/>
            <a:ext cx="500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 “가족과 대화 하루 </a:t>
            </a:r>
            <a:r>
              <a:rPr lang="en-US" altLang="ko-KR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30</a:t>
            </a:r>
            <a:r>
              <a:rPr lang="ko-KR" altLang="en-US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분도 </a:t>
            </a:r>
            <a:r>
              <a:rPr lang="ko-KR" altLang="en-US" sz="2000" dirty="0">
                <a:latin typeface="Rix고딕 B" panose="02020603020101020101" pitchFamily="18" charset="-127"/>
                <a:ea typeface="Rix고딕 B" panose="02020603020101020101" pitchFamily="18" charset="-127"/>
              </a:rPr>
              <a:t>안돼” </a:t>
            </a:r>
            <a:r>
              <a:rPr lang="en-US" altLang="ko-KR" sz="200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55.7%…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4279" y="6354282"/>
            <a:ext cx="1859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인크루트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헤럴드 경제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6" y="551990"/>
            <a:ext cx="429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배경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브레인 </a:t>
            </a:r>
            <a:r>
              <a:rPr lang="ko-KR" altLang="en-US" sz="2800" b="1" dirty="0" err="1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스토밍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AutoShape 2" descr="https://meeting.ssafy.com/api/v4/files/dfajzud6w3yziknjua5nurzqey/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75" name="직선 연결선 74"/>
          <p:cNvCxnSpPr>
            <a:endCxn id="39" idx="2"/>
          </p:cNvCxnSpPr>
          <p:nvPr/>
        </p:nvCxnSpPr>
        <p:spPr>
          <a:xfrm>
            <a:off x="2648310" y="2260835"/>
            <a:ext cx="538536" cy="4103"/>
          </a:xfrm>
          <a:prstGeom prst="line">
            <a:avLst/>
          </a:prstGeom>
          <a:ln w="76200">
            <a:solidFill>
              <a:srgbClr val="CFD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/>
          <p:cNvGrpSpPr/>
          <p:nvPr/>
        </p:nvGrpSpPr>
        <p:grpSpPr>
          <a:xfrm>
            <a:off x="1395816" y="1353815"/>
            <a:ext cx="7248751" cy="5051430"/>
            <a:chOff x="1525212" y="1224419"/>
            <a:chExt cx="7248751" cy="5051430"/>
          </a:xfrm>
        </p:grpSpPr>
        <p:grpSp>
          <p:nvGrpSpPr>
            <p:cNvPr id="66" name="그룹 65"/>
            <p:cNvGrpSpPr/>
            <p:nvPr/>
          </p:nvGrpSpPr>
          <p:grpSpPr>
            <a:xfrm>
              <a:off x="1525212" y="1224419"/>
              <a:ext cx="7248751" cy="5051430"/>
              <a:chOff x="1447574" y="1336563"/>
              <a:chExt cx="7248751" cy="505143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4677508" y="2838270"/>
                <a:ext cx="2533650" cy="25336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 smtClean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소통 부재</a:t>
                </a:r>
                <a:endParaRPr lang="ko-KR" altLang="en-US" sz="2800" b="1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28" name="직선 연결선 27"/>
              <p:cNvCxnSpPr>
                <a:stCxn id="5" idx="7"/>
                <a:endCxn id="29" idx="3"/>
              </p:cNvCxnSpPr>
              <p:nvPr/>
            </p:nvCxnSpPr>
            <p:spPr>
              <a:xfrm flipV="1">
                <a:off x="6840114" y="2888418"/>
                <a:ext cx="304356" cy="320896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타원 28"/>
              <p:cNvSpPr/>
              <p:nvPr/>
            </p:nvSpPr>
            <p:spPr>
              <a:xfrm>
                <a:off x="6878214" y="1336563"/>
                <a:ext cx="1818111" cy="18181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영상 편지</a:t>
                </a:r>
                <a:endParaRPr lang="ko-KR" altLang="en-US" sz="2000" dirty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36" name="직선 연결선 35"/>
              <p:cNvCxnSpPr>
                <a:stCxn id="39" idx="5"/>
                <a:endCxn id="5" idx="1"/>
              </p:cNvCxnSpPr>
              <p:nvPr/>
            </p:nvCxnSpPr>
            <p:spPr>
              <a:xfrm>
                <a:off x="4606305" y="2814206"/>
                <a:ext cx="442247" cy="395108"/>
              </a:xfrm>
              <a:prstGeom prst="line">
                <a:avLst/>
              </a:prstGeom>
              <a:ln w="76200">
                <a:solidFill>
                  <a:srgbClr val="CFD6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/>
              <p:cNvSpPr/>
              <p:nvPr/>
            </p:nvSpPr>
            <p:spPr>
              <a:xfrm>
                <a:off x="3238604" y="1446505"/>
                <a:ext cx="1602361" cy="1602361"/>
              </a:xfrm>
              <a:prstGeom prst="ellipse">
                <a:avLst/>
              </a:prstGeom>
              <a:solidFill>
                <a:srgbClr val="CFD6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커뮤니티</a:t>
                </a:r>
                <a:endParaRPr lang="en-US" altLang="ko-KR" sz="2000" dirty="0" smtClean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44" name="직선 연결선 43"/>
              <p:cNvCxnSpPr>
                <a:stCxn id="47" idx="6"/>
                <a:endCxn id="5" idx="2"/>
              </p:cNvCxnSpPr>
              <p:nvPr/>
            </p:nvCxnSpPr>
            <p:spPr>
              <a:xfrm>
                <a:off x="3087436" y="4105095"/>
                <a:ext cx="1590072" cy="0"/>
              </a:xfrm>
              <a:prstGeom prst="line">
                <a:avLst/>
              </a:prstGeom>
              <a:ln w="76200">
                <a:solidFill>
                  <a:srgbClr val="CFD6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타원 46"/>
              <p:cNvSpPr/>
              <p:nvPr/>
            </p:nvSpPr>
            <p:spPr>
              <a:xfrm>
                <a:off x="1447574" y="3285164"/>
                <a:ext cx="1639862" cy="1639862"/>
              </a:xfrm>
              <a:prstGeom prst="ellipse">
                <a:avLst/>
              </a:prstGeom>
              <a:solidFill>
                <a:srgbClr val="CFD6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가족상담</a:t>
                </a:r>
                <a:endParaRPr lang="en-US" altLang="ko-KR" sz="2000" dirty="0" smtClean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6992293" y="5074485"/>
                <a:ext cx="1313508" cy="1313508"/>
              </a:xfrm>
              <a:prstGeom prst="ellipse">
                <a:avLst/>
              </a:prstGeom>
              <a:solidFill>
                <a:srgbClr val="CFD6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전화</a:t>
                </a:r>
                <a:endParaRPr lang="en-US" altLang="ko-KR" sz="2000" dirty="0" smtClean="0"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cxnSp>
            <p:nvCxnSpPr>
              <p:cNvPr id="57" name="직선 연결선 56"/>
              <p:cNvCxnSpPr>
                <a:stCxn id="5" idx="5"/>
                <a:endCxn id="56" idx="1"/>
              </p:cNvCxnSpPr>
              <p:nvPr/>
            </p:nvCxnSpPr>
            <p:spPr>
              <a:xfrm>
                <a:off x="6840114" y="5000876"/>
                <a:ext cx="344538" cy="265968"/>
              </a:xfrm>
              <a:prstGeom prst="line">
                <a:avLst/>
              </a:prstGeom>
              <a:ln w="76200">
                <a:solidFill>
                  <a:srgbClr val="CFD6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타원 77"/>
            <p:cNvSpPr/>
            <p:nvPr/>
          </p:nvSpPr>
          <p:spPr>
            <a:xfrm>
              <a:off x="1601780" y="1550200"/>
              <a:ext cx="1175926" cy="1175926"/>
            </a:xfrm>
            <a:prstGeom prst="ellipse">
              <a:avLst/>
            </a:prstGeom>
            <a:solidFill>
              <a:srgbClr val="CFD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가족 </a:t>
              </a:r>
              <a:r>
                <a:rPr lang="en-US" altLang="ko-KR" sz="140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SNS</a:t>
              </a:r>
            </a:p>
          </p:txBody>
        </p:sp>
      </p:grpSp>
      <p:cxnSp>
        <p:nvCxnSpPr>
          <p:cNvPr id="80" name="직선 연결선 79"/>
          <p:cNvCxnSpPr>
            <a:stCxn id="83" idx="1"/>
            <a:endCxn id="29" idx="5"/>
          </p:cNvCxnSpPr>
          <p:nvPr/>
        </p:nvCxnSpPr>
        <p:spPr>
          <a:xfrm flipH="1" flipV="1">
            <a:off x="8378311" y="2905670"/>
            <a:ext cx="474839" cy="4848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44567" y="3171926"/>
            <a:ext cx="1424292" cy="1492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스마트 미러</a:t>
            </a:r>
            <a:endParaRPr lang="ko-KR" altLang="en-US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13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-1" y="0"/>
            <a:ext cx="6606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702066" y="551990"/>
            <a:ext cx="4840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기획 배경  </a:t>
            </a:r>
            <a:r>
              <a:rPr lang="en-US" altLang="ko-KR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:  </a:t>
            </a:r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영상 편지 선택 이유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8296" y="519058"/>
            <a:ext cx="124411" cy="58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AutoShape 2" descr="https://meeting.ssafy.com/api/v4/files/dfajzud6w3yziknjua5nurzqey/pre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r="5738"/>
          <a:stretch/>
        </p:blipFill>
        <p:spPr>
          <a:xfrm>
            <a:off x="6928729" y="3701107"/>
            <a:ext cx="5130526" cy="284444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71879" y="2245352"/>
            <a:ext cx="5490382" cy="724619"/>
            <a:chOff x="438296" y="2656936"/>
            <a:chExt cx="3856923" cy="603849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38296" y="2656936"/>
              <a:ext cx="3856923" cy="6038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11BB8D-7977-A914-E874-5CC672567CF5}"/>
                </a:ext>
              </a:extLst>
            </p:cNvPr>
            <p:cNvSpPr txBox="1"/>
            <p:nvPr/>
          </p:nvSpPr>
          <p:spPr>
            <a:xfrm>
              <a:off x="500501" y="2773905"/>
              <a:ext cx="3732512" cy="3082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만나지 못한 아쉬움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섭섭함 해소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71878" y="3494129"/>
            <a:ext cx="5490382" cy="724619"/>
            <a:chOff x="438296" y="2656936"/>
            <a:chExt cx="3856923" cy="60384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438296" y="2656936"/>
              <a:ext cx="3856923" cy="6038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11BB8D-7977-A914-E874-5CC672567CF5}"/>
                </a:ext>
              </a:extLst>
            </p:cNvPr>
            <p:cNvSpPr txBox="1"/>
            <p:nvPr/>
          </p:nvSpPr>
          <p:spPr>
            <a:xfrm>
              <a:off x="500501" y="2773905"/>
              <a:ext cx="3732512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풍부한 감정 전달 가능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71878" y="4742906"/>
            <a:ext cx="5490382" cy="724619"/>
            <a:chOff x="438296" y="2656936"/>
            <a:chExt cx="3856923" cy="60384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438296" y="2656936"/>
              <a:ext cx="3856923" cy="6038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11BB8D-7977-A914-E874-5CC672567CF5}"/>
                </a:ext>
              </a:extLst>
            </p:cNvPr>
            <p:cNvSpPr txBox="1"/>
            <p:nvPr/>
          </p:nvSpPr>
          <p:spPr>
            <a:xfrm>
              <a:off x="500501" y="2773905"/>
              <a:ext cx="3732512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현장감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6974071" y="4707558"/>
            <a:ext cx="5085184" cy="146207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7044370" y="340657"/>
            <a:ext cx="4908144" cy="3293834"/>
            <a:chOff x="7044370" y="340657"/>
            <a:chExt cx="4908144" cy="32938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3" t="10150" r="15419"/>
            <a:stretch/>
          </p:blipFill>
          <p:spPr>
            <a:xfrm>
              <a:off x="7567221" y="690464"/>
              <a:ext cx="3853542" cy="2944027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7044370" y="340657"/>
              <a:ext cx="4908144" cy="316499"/>
              <a:chOff x="7044370" y="340657"/>
              <a:chExt cx="4908144" cy="316499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7044370" y="375600"/>
                <a:ext cx="4908144" cy="255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178" t="1" r="24618" b="90340"/>
              <a:stretch/>
            </p:blipFill>
            <p:spPr>
              <a:xfrm>
                <a:off x="8402310" y="340657"/>
                <a:ext cx="2183364" cy="316499"/>
              </a:xfrm>
              <a:prstGeom prst="rect">
                <a:avLst/>
              </a:prstGeom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10073302" y="6487285"/>
            <a:ext cx="1939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엠브레인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트랜드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모니터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72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361</Words>
  <Application>Microsoft Office PowerPoint</Application>
  <PresentationFormat>와이드스크린</PresentationFormat>
  <Paragraphs>131</Paragraphs>
  <Slides>25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Pretendard</vt:lpstr>
      <vt:lpstr>맑은 고딕</vt:lpstr>
      <vt:lpstr>Arial</vt:lpstr>
      <vt:lpstr>Rix고딕 B</vt:lpstr>
      <vt:lpstr>Pretendard Black</vt:lpstr>
      <vt:lpstr>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SSAFY</cp:lastModifiedBy>
  <cp:revision>116</cp:revision>
  <dcterms:created xsi:type="dcterms:W3CDTF">2022-08-03T01:14:38Z</dcterms:created>
  <dcterms:modified xsi:type="dcterms:W3CDTF">2023-01-27T04:37:59Z</dcterms:modified>
</cp:coreProperties>
</file>